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58" r:id="rId14"/>
    <p:sldId id="259" r:id="rId15"/>
    <p:sldId id="26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3" autoAdjust="0"/>
    <p:restoredTop sz="94660"/>
  </p:normalViewPr>
  <p:slideViewPr>
    <p:cSldViewPr snapToGrid="0">
      <p:cViewPr>
        <p:scale>
          <a:sx n="50" d="100"/>
          <a:sy n="50" d="100"/>
        </p:scale>
        <p:origin x="-29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DA60C-1C1F-D533-2ED4-69652D734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5B4295-1835-1B6C-11B5-3C1EB3C54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CA5D93-B979-871D-D0D1-3AE383E1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55A92A-EF22-10F7-21CE-C34080474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1E6600-51A3-8ECC-D632-4D6A4143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94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2E31A-2E69-7D0F-C023-22FC3270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8BBEC5-5D27-BD3D-E485-14F419883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8D31C3-705A-BC49-5F6C-81544FACA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C96767-962B-6CF9-20C5-29A3440B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6A0066-DCD5-F202-481D-C7CA5CBC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13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836FE3A-CCEC-2881-81FF-3C0B19F5C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431754-3F76-6337-80AA-58B1DD69A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4470CF-02AF-FB28-1DDC-7CA0D490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93719B-0B18-D09A-1F7A-A68C4505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83AACB-7E7A-FB35-1CF0-1C10B2E5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12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DDD97-B5FE-6065-02AB-44F5C7E8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3A1500-D597-10FD-F399-78D23B99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20DA72-5AC7-F78A-87BC-B1E65591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3075FA-82D7-7971-F5DC-8ECE398B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0E169-0A1D-D6FA-90CD-46A62EFA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6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CCE4A-EE3F-A89A-9FC9-5CE71357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C60880-9BF5-02F5-C19F-F54749571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76BE4F-EFDA-7EE4-A7B7-D6E73A4E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869CFC-2B9E-BC9F-A7D8-506F2F9F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14DC67-B84C-41DB-E49C-D5324309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42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88250-199C-D9FD-1EF3-C4683D35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67E297-418D-8C93-D72D-714B732B9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378F3D-4C89-54A2-7C89-A31D4AC85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1AEBCD-3C18-F02F-4672-6CFEC613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A28181-8718-4A39-F4DB-27AF8CCD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CF4C12-BBE4-3876-DC25-B27D9B36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750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0E84C-2430-273F-B2DE-274FED6F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719EC3-708D-1862-F44E-693CC030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3A0D96-B922-8D07-FCCB-6B9A3474F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E6F074-D7FD-F361-FF03-E3A5391CD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E794FDA-52AA-BAAD-82D6-20C23BDB9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47B3D6-6898-D2FB-5E14-004276DEC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E84BCA7-B066-4A16-6A13-0395978B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38CBB7-46DE-8116-75EB-B7F6281A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34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E80C7-CF8D-4D9F-2FC5-8926CBD6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EE8DBF-2042-8216-1AB7-748740C9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0F423F-7053-E8FA-06A2-83C73F60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58583E-EA0D-D645-1EB6-4FB61A13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377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AABEDC5-6518-C652-A6F4-D407AABA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08C6E3-A378-A0F4-D573-9E616470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B7ECDE-6091-F950-8F7E-D651BEE0C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97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41D1A8-03F6-6949-D922-45560FC0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0642E-76C1-F130-319E-6B0D8F530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2F4D22-112C-CEBE-10F8-442387C21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ED782F-5969-35F2-8679-7E48DF8EE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2605EA-CDE6-09BB-23A4-54164BD6E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8CCB4D-4F2F-2BC7-17EE-EF47E114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66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2C3C4-15A2-D665-4E9E-C6290721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FF25F4B-2BB9-2787-821A-51A85EFD5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AA14A2-C6D7-6DD3-C952-2559A8839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67FC52-FA43-B05F-9665-9B1674EE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75F61E-F635-7825-8484-5D426E22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C6ED00-0220-73AF-45DE-6BE1F497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65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B09565-E01E-7A29-8012-830FD337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CF313B-B904-A9BB-7AC4-A86660AB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E2CAEC-AE6E-DBF9-6EBB-1EA44F696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332BC7-E064-40B7-9D97-539264936EB6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916A05-C3C3-E5D5-E513-3A64A3CBD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D8A02B-C2E3-A9C0-DBDF-A92ADAF57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F2C588-E1F0-44B3-9881-0ADE36DDD2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17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B823F-5E8D-9D3B-509D-994DAE14A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579" y="540083"/>
            <a:ext cx="9144000" cy="1863558"/>
          </a:xfrm>
        </p:spPr>
        <p:txBody>
          <a:bodyPr>
            <a:normAutofit/>
          </a:bodyPr>
          <a:lstStyle/>
          <a:p>
            <a:r>
              <a:rPr lang="ru-RU" sz="5400" dirty="0" err="1"/>
              <a:t>Генеративно</a:t>
            </a:r>
            <a:r>
              <a:rPr lang="ru-RU" sz="5400" dirty="0"/>
              <a:t>-состязательные сети </a:t>
            </a:r>
            <a:r>
              <a:rPr lang="en-US" sz="5400" dirty="0"/>
              <a:t>(GAN)</a:t>
            </a:r>
            <a:endParaRPr lang="ru-RU" sz="5400" dirty="0"/>
          </a:p>
        </p:txBody>
      </p:sp>
      <p:pic>
        <p:nvPicPr>
          <p:cNvPr id="4" name="Рисунок 3" descr="Изображение выглядит как снимок экрана, шаблон, монохром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A6B31A4-C580-BFD9-F678-57612B426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50767"/>
            <a:ext cx="88392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39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ABE78-A827-7617-5D0A-CEE5973C2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2DBCC19-1CA2-B4E9-AAAA-042BE0F1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87" y="622008"/>
            <a:ext cx="10515600" cy="82491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47E73-E3DA-2275-CB8D-6DB39588DB37}"/>
              </a:ext>
            </a:extLst>
          </p:cNvPr>
          <p:cNvSpPr txBox="1"/>
          <p:nvPr/>
        </p:nvSpPr>
        <p:spPr>
          <a:xfrm>
            <a:off x="655387" y="1732547"/>
            <a:ext cx="694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StyleGAN</a:t>
            </a:r>
            <a:endParaRPr lang="ru-RU" sz="3200" dirty="0"/>
          </a:p>
        </p:txBody>
      </p:sp>
      <p:pic>
        <p:nvPicPr>
          <p:cNvPr id="4" name="Рисунок 3" descr="Изображение выглядит как Человеческое лицо, человек, снимок экрана, улыб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125753B-A94A-2D92-AED3-C77A9131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00" y="2463014"/>
            <a:ext cx="9325980" cy="396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7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E3EC-184C-15ED-704B-07C841C3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7CF4603-D714-6293-0414-3D7FC30D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87" y="622008"/>
            <a:ext cx="10515600" cy="82491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0B9B2-B318-D8AB-F90A-D96C97E70964}"/>
              </a:ext>
            </a:extLst>
          </p:cNvPr>
          <p:cNvSpPr txBox="1"/>
          <p:nvPr/>
        </p:nvSpPr>
        <p:spPr>
          <a:xfrm>
            <a:off x="655387" y="1732547"/>
            <a:ext cx="694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StyleGAN</a:t>
            </a:r>
            <a:endParaRPr lang="ru-RU" sz="3200" dirty="0"/>
          </a:p>
        </p:txBody>
      </p:sp>
      <p:pic>
        <p:nvPicPr>
          <p:cNvPr id="5" name="Рисунок 4" descr="Изображение выглядит как текст, диаграмма, снимок экрана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CEC97F9-03DD-E859-C5FD-F3AC8814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987" y="844232"/>
            <a:ext cx="5940425" cy="51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A98E-9165-879E-54A6-B197FA67A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8FCF2E0-5AB5-4587-5CB5-B97BA6650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87" y="622008"/>
            <a:ext cx="10515600" cy="82491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1463A-D601-2A34-1690-5535ED590135}"/>
              </a:ext>
            </a:extLst>
          </p:cNvPr>
          <p:cNvSpPr txBox="1"/>
          <p:nvPr/>
        </p:nvSpPr>
        <p:spPr>
          <a:xfrm>
            <a:off x="655387" y="1732547"/>
            <a:ext cx="10393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StyleGAN-ADA (Adaptive Discriminator Augmentation)</a:t>
            </a:r>
            <a:endParaRPr lang="ru-RU" sz="3200" dirty="0"/>
          </a:p>
        </p:txBody>
      </p:sp>
      <p:pic>
        <p:nvPicPr>
          <p:cNvPr id="5" name="Рисунок 4" descr="Изображение выглядит как текст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2DD53F2-E6CB-6C31-A834-0E426A06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97" y="2602946"/>
            <a:ext cx="10169703" cy="30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67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7B54D-0A26-DAD7-1534-A867C648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</a:t>
            </a:r>
            <a:r>
              <a:rPr lang="en-US" dirty="0"/>
              <a:t> GAN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7BDBEE-B7F2-39E7-C1CD-544247565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Inpainting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36A999-0C80-57A8-6391-33073958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358" y="1514225"/>
            <a:ext cx="6701118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28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EBD57-7425-38A0-D5E1-BD27A1B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59BEF8-372E-07CA-6C64-31A36409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</a:t>
            </a:r>
            <a:r>
              <a:rPr lang="en-US" dirty="0"/>
              <a:t> GAN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5B8A05-C600-0B3B-9EF2-3DD3D3F0B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err="1">
                <a:effectLst/>
                <a:ea typeface="Aptos" panose="020B0004020202020204" pitchFamily="34" charset="0"/>
              </a:rPr>
              <a:t>Outpai</a:t>
            </a:r>
            <a:r>
              <a:rPr lang="en-US" sz="3200" dirty="0" err="1">
                <a:effectLst/>
                <a:ea typeface="Aptos" panose="020B0004020202020204" pitchFamily="34" charset="0"/>
              </a:rPr>
              <a:t>nting</a:t>
            </a:r>
            <a:endParaRPr lang="ru-RU" sz="4800" dirty="0"/>
          </a:p>
        </p:txBody>
      </p:sp>
      <p:pic>
        <p:nvPicPr>
          <p:cNvPr id="5" name="Рисунок 4" descr="Изображение выглядит как вода, небо, снимок экрана, на открытом воздух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87E65D9-D3CD-0FC4-C7FA-9FC6A4572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6" y="2539778"/>
            <a:ext cx="10872748" cy="29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90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4F1E9-D3E1-E368-CA7E-34C1DD1D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20110-F88C-CCC2-AF70-A1394212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Применение</a:t>
            </a:r>
            <a:r>
              <a:rPr lang="en-US"/>
              <a:t> GAN</a:t>
            </a:r>
            <a:r>
              <a:rPr lang="ru-RU"/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35273C-F309-8B6A-7DEF-4E1E3780A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Редактирование изображений (</a:t>
            </a:r>
            <a:r>
              <a:rPr lang="en-US" sz="3200" dirty="0"/>
              <a:t>Drag Your GAN</a:t>
            </a:r>
            <a:r>
              <a:rPr lang="ru-RU" sz="3200" dirty="0"/>
              <a:t>)</a:t>
            </a:r>
            <a:endParaRPr lang="ru-RU" sz="4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BECCDC-892A-A5A7-6332-7D1A925D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394667"/>
            <a:ext cx="11353800" cy="328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9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FF965-FA4B-BD4C-3076-DBEF26BFC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A4D6D-3377-8FB3-5DF1-CBA5569C4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242" y="1661160"/>
            <a:ext cx="9219398" cy="3733800"/>
          </a:xfrm>
        </p:spPr>
        <p:txBody>
          <a:bodyPr>
            <a:normAutofit/>
          </a:bodyPr>
          <a:lstStyle/>
          <a:p>
            <a:r>
              <a:rPr lang="ru-RU" sz="3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Генеративно</a:t>
            </a:r>
            <a:r>
              <a:rPr lang="ru-RU" sz="3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-состязательные сети (</a:t>
            </a:r>
            <a:r>
              <a:rPr lang="ru-RU" sz="3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Generative</a:t>
            </a:r>
            <a:r>
              <a:rPr lang="ru-RU" sz="3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3200" kern="100" dirty="0" err="1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Adversarial</a:t>
            </a:r>
            <a:r>
              <a:rPr lang="ru-RU" sz="3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Networks, GAN) – это большой класс генеративных моделей, общая черта которых заключается в том, что они обучаются одновременно с другой сетью, которая старается отличить сгенерированные объекты от настоящих. 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113841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99E5-25E9-90E0-2FA4-86AB58F32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B41D8A-D4B1-6E15-5215-389A51E2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0" y="1285515"/>
            <a:ext cx="11134742" cy="428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9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541D5-475E-23E5-3D15-FD473C714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FBB2790-91C5-3271-1263-5E3D6096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87" y="622008"/>
            <a:ext cx="10515600" cy="824915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Метрики качества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3C235-DF23-3FE2-1729-31DE4B447DD5}"/>
              </a:ext>
            </a:extLst>
          </p:cNvPr>
          <p:cNvSpPr txBox="1"/>
          <p:nvPr/>
        </p:nvSpPr>
        <p:spPr>
          <a:xfrm>
            <a:off x="655387" y="1909010"/>
            <a:ext cx="457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Плохое качество или наличие артефактов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A365F-656B-697A-B23B-54F82536D879}"/>
              </a:ext>
            </a:extLst>
          </p:cNvPr>
          <p:cNvSpPr txBox="1"/>
          <p:nvPr/>
        </p:nvSpPr>
        <p:spPr>
          <a:xfrm>
            <a:off x="655387" y="4139625"/>
            <a:ext cx="2868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 collapse 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D9CCE-9468-0A39-B659-FB1184621BF7}"/>
              </a:ext>
            </a:extLst>
          </p:cNvPr>
          <p:cNvSpPr txBox="1"/>
          <p:nvPr/>
        </p:nvSpPr>
        <p:spPr>
          <a:xfrm>
            <a:off x="7487526" y="2133599"/>
            <a:ext cx="1827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Precision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882E0-A424-1D78-F4D0-9237711A4B3A}"/>
              </a:ext>
            </a:extLst>
          </p:cNvPr>
          <p:cNvSpPr txBox="1"/>
          <p:nvPr/>
        </p:nvSpPr>
        <p:spPr>
          <a:xfrm>
            <a:off x="7754009" y="4139624"/>
            <a:ext cx="129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Recall</a:t>
            </a:r>
            <a:endParaRPr lang="ru-RU" sz="3200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87A6AA6-7CED-CC6E-64EA-1E08A9B4FB4B}"/>
              </a:ext>
            </a:extLst>
          </p:cNvPr>
          <p:cNvCxnSpPr/>
          <p:nvPr/>
        </p:nvCxnSpPr>
        <p:spPr>
          <a:xfrm>
            <a:off x="5470358" y="2447619"/>
            <a:ext cx="1332000" cy="0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21E14CE-B946-6DEA-ED38-A8BFA10412F6}"/>
              </a:ext>
            </a:extLst>
          </p:cNvPr>
          <p:cNvCxnSpPr/>
          <p:nvPr/>
        </p:nvCxnSpPr>
        <p:spPr>
          <a:xfrm>
            <a:off x="5550821" y="4432011"/>
            <a:ext cx="1332000" cy="0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74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54ACB-E345-70E0-A239-C697D2AB0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6A25D17-E21D-70FA-86BE-08052A629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87" y="622008"/>
            <a:ext cx="10515600" cy="824915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Метрики качества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CB92F-73F2-CBA3-A7AD-8051079320EA}"/>
              </a:ext>
            </a:extLst>
          </p:cNvPr>
          <p:cNvSpPr txBox="1"/>
          <p:nvPr/>
        </p:nvSpPr>
        <p:spPr>
          <a:xfrm>
            <a:off x="655387" y="1732547"/>
            <a:ext cx="7468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Интерполяция в скрытом пространстве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1E2261-4FB6-5965-5A24-01E8D81DCE42}"/>
                  </a:ext>
                </a:extLst>
              </p:cNvPr>
              <p:cNvSpPr txBox="1"/>
              <p:nvPr/>
            </p:nvSpPr>
            <p:spPr>
              <a:xfrm>
                <a:off x="956109" y="2763555"/>
                <a:ext cx="6096000" cy="721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32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32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u-RU" sz="32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ru-RU" sz="32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32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sz="3200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ru-RU" sz="3200" i="1" kern="100" dirty="0"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ru-RU" sz="3200" kern="100" dirty="0"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ru-RU" sz="3200" i="1" kern="100" dirty="0"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ru-RU" sz="3200" kern="100" dirty="0"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1E2261-4FB6-5965-5A24-01E8D81D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109" y="2763555"/>
                <a:ext cx="6096000" cy="72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E69D0-D6E3-6F3A-5756-90A9EEEEF10E}"/>
                  </a:ext>
                </a:extLst>
              </p:cNvPr>
              <p:cNvSpPr txBox="1"/>
              <p:nvPr/>
            </p:nvSpPr>
            <p:spPr>
              <a:xfrm>
                <a:off x="2646946" y="3419504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3200" i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z</a:t>
                </a:r>
                <a:r>
                  <a:rPr lang="en-US" sz="3200" i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=</a:t>
                </a:r>
                <a:r>
                  <a:rPr lang="ru-RU" sz="3200" i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2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+(1−</a:t>
                </a:r>
                <a:r>
                  <a:rPr lang="ru-RU" sz="3200" i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α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ru-RU" sz="32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32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, </a:t>
                </a:r>
                <a:r>
                  <a:rPr lang="ru-RU" sz="3200" i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α</a:t>
                </a:r>
                <a:r>
                  <a:rPr lang="ru-RU" sz="3200" dirty="0">
                    <a:effectLst/>
                    <a:latin typeface="Cambria Math" panose="02040503050406030204" pitchFamily="18" charset="0"/>
                    <a:ea typeface="Aptos" panose="020B0004020202020204" pitchFamily="34" charset="0"/>
                    <a:cs typeface="Cambria Math" panose="02040503050406030204" pitchFamily="18" charset="0"/>
                  </a:rPr>
                  <a:t>∈</a:t>
                </a:r>
                <a:r>
                  <a:rPr lang="ru-RU" sz="32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[0,1]</a:t>
                </a:r>
                <a:endParaRPr lang="ru-RU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7E69D0-D6E3-6F3A-5756-90A9EEEEF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946" y="3419504"/>
                <a:ext cx="6096000" cy="584775"/>
              </a:xfrm>
              <a:prstGeom prst="rect">
                <a:avLst/>
              </a:prstGeom>
              <a:blipFill>
                <a:blip r:embed="rId3"/>
                <a:stretch>
                  <a:fillRect l="-2500" t="-16667" b="-30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13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091F6-C9C6-002C-B6A9-76B8645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FA02335-C292-6457-3D4E-08370FE4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87" y="622008"/>
            <a:ext cx="10515600" cy="824915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Метрики качества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2C1705-0D80-EA26-2B9B-862CE6D9F7F6}"/>
              </a:ext>
            </a:extLst>
          </p:cNvPr>
          <p:cNvSpPr txBox="1"/>
          <p:nvPr/>
        </p:nvSpPr>
        <p:spPr>
          <a:xfrm>
            <a:off x="655387" y="1732547"/>
            <a:ext cx="7468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Интерполяция в скрытом пространстве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F4C11-FEFE-7B19-28AE-74E691E3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06" y="2475864"/>
            <a:ext cx="8895253" cy="34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9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65539-3F9E-0FB8-4632-9D6886C65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50889D-E4B1-8C62-50E6-C3F851EA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87" y="622008"/>
            <a:ext cx="10515600" cy="824915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Метрики качества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2ED97-E0CF-ECAF-EFF5-354F8113ECA7}"/>
              </a:ext>
            </a:extLst>
          </p:cNvPr>
          <p:cNvSpPr txBox="1"/>
          <p:nvPr/>
        </p:nvSpPr>
        <p:spPr>
          <a:xfrm>
            <a:off x="655387" y="1732547"/>
            <a:ext cx="49376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Интерполяция в скрытом пространстве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E1DEC5-D832-6510-37CC-90AEBD43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2188"/>
            <a:ext cx="5319939" cy="51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0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690A2-AA22-9093-63DD-76E620BD0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8D86D38-0CA7-FF1B-69E2-FD519FD8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87" y="622008"/>
            <a:ext cx="10515600" cy="82491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04C3D-93E6-7D87-B420-8E628F686BE9}"/>
              </a:ext>
            </a:extLst>
          </p:cNvPr>
          <p:cNvSpPr txBox="1"/>
          <p:nvPr/>
        </p:nvSpPr>
        <p:spPr>
          <a:xfrm>
            <a:off x="655387" y="1732547"/>
            <a:ext cx="694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DCGAN (Deep Convolutional GAN)</a:t>
            </a:r>
            <a:endParaRPr lang="ru-RU" sz="3200" dirty="0"/>
          </a:p>
        </p:txBody>
      </p:sp>
      <p:pic>
        <p:nvPicPr>
          <p:cNvPr id="4" name="Рисунок 3" descr="Изображение выглядит как диаграмма, снимок экрана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3C007FE-79A9-2ED4-291E-C84F0933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54" y="2602946"/>
            <a:ext cx="8534865" cy="338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5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8666C-81CC-836E-4573-808F5BB76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D53B0E1-16BD-8401-348E-58CE4B169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87" y="622008"/>
            <a:ext cx="10515600" cy="824915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4532BE-42E3-4117-5198-44C570343265}"/>
              </a:ext>
            </a:extLst>
          </p:cNvPr>
          <p:cNvSpPr txBox="1"/>
          <p:nvPr/>
        </p:nvSpPr>
        <p:spPr>
          <a:xfrm>
            <a:off x="655387" y="1732547"/>
            <a:ext cx="694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Conditional GAN</a:t>
            </a:r>
            <a:endParaRPr lang="ru-RU" sz="3200" dirty="0"/>
          </a:p>
        </p:txBody>
      </p:sp>
      <p:pic>
        <p:nvPicPr>
          <p:cNvPr id="5" name="Рисунок 4" descr="Изображение выглядит как снимок экрана, текст, диаграмма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DC37A63-1448-4921-66B5-7B68602B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490" y="982980"/>
            <a:ext cx="584454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400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134</Words>
  <Application>Microsoft Office PowerPoint</Application>
  <PresentationFormat>Широкоэкранный</PresentationFormat>
  <Paragraphs>31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Тема Office</vt:lpstr>
      <vt:lpstr>Генеративно-состязательные сети (GAN)</vt:lpstr>
      <vt:lpstr>Генеративно-состязательные сети (Generative Adversarial Networks, GAN) – это большой класс генеративных моделей, общая черта которых заключается в том, что они обучаются одновременно с другой сетью, которая старается отличить сгенерированные объекты от настоящих. </vt:lpstr>
      <vt:lpstr>Презентация PowerPoint</vt:lpstr>
      <vt:lpstr>Метрики качества</vt:lpstr>
      <vt:lpstr>Метрики качества</vt:lpstr>
      <vt:lpstr>Метрики качества</vt:lpstr>
      <vt:lpstr>Метрики качества</vt:lpstr>
      <vt:lpstr>Модели</vt:lpstr>
      <vt:lpstr>Модели</vt:lpstr>
      <vt:lpstr>Модели</vt:lpstr>
      <vt:lpstr>Модели</vt:lpstr>
      <vt:lpstr>Модели</vt:lpstr>
      <vt:lpstr>Применение GAN </vt:lpstr>
      <vt:lpstr>Применение GAN </vt:lpstr>
      <vt:lpstr>Применение GAN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Гетун Анна Денисовна</dc:creator>
  <cp:lastModifiedBy>Гетун Анна Денисовна</cp:lastModifiedBy>
  <cp:revision>24</cp:revision>
  <dcterms:created xsi:type="dcterms:W3CDTF">2025-04-30T09:01:38Z</dcterms:created>
  <dcterms:modified xsi:type="dcterms:W3CDTF">2025-06-09T16:47:06Z</dcterms:modified>
</cp:coreProperties>
</file>